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0" r:id="rId5"/>
    <p:sldId id="259" r:id="rId6"/>
    <p:sldId id="258" r:id="rId7"/>
    <p:sldId id="262" r:id="rId8"/>
    <p:sldId id="261" r:id="rId9"/>
    <p:sldId id="263" r:id="rId10"/>
    <p:sldId id="269" r:id="rId11"/>
    <p:sldId id="264" r:id="rId12"/>
    <p:sldId id="267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1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F4AA93-E76E-47CC-B81A-3E81D7ADDFC8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FEB5C8-2B88-44A6-8C05-953DB29523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nlabnavigator.com/Test-Interpretations/immunoglobulin-e-ig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IMMUNOGLOBULIN 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Cristian</a:t>
            </a:r>
            <a:r>
              <a:rPr lang="en-US" dirty="0" smtClean="0"/>
              <a:t> </a:t>
            </a:r>
            <a:r>
              <a:rPr lang="en-US" dirty="0" err="1" smtClean="0"/>
              <a:t>Jivcu</a:t>
            </a:r>
            <a:endParaRPr lang="en-US" dirty="0" smtClean="0"/>
          </a:p>
          <a:p>
            <a:r>
              <a:rPr lang="en-US" dirty="0" smtClean="0"/>
              <a:t>Pulmonary Fellow BGSMC – PGY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7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diagnosis</a:t>
            </a:r>
          </a:p>
          <a:p>
            <a:pPr lvl="1"/>
            <a:r>
              <a:rPr lang="en-US" dirty="0" smtClean="0"/>
              <a:t>Immune defects</a:t>
            </a:r>
          </a:p>
          <a:p>
            <a:pPr lvl="1"/>
            <a:r>
              <a:rPr lang="en-US" dirty="0" smtClean="0"/>
              <a:t>Somatic defects</a:t>
            </a:r>
          </a:p>
          <a:p>
            <a:pPr lvl="1"/>
            <a:r>
              <a:rPr lang="en-US" dirty="0" smtClean="0"/>
              <a:t>Elevated </a:t>
            </a:r>
            <a:r>
              <a:rPr lang="en-US" dirty="0" err="1" smtClean="0"/>
              <a:t>IgE</a:t>
            </a:r>
            <a:r>
              <a:rPr lang="en-US" dirty="0" smtClean="0"/>
              <a:t> </a:t>
            </a:r>
          </a:p>
          <a:p>
            <a:r>
              <a:rPr lang="en-US" dirty="0" smtClean="0"/>
              <a:t>NIH developed a scoring system </a:t>
            </a:r>
          </a:p>
          <a:p>
            <a:pPr lvl="1"/>
            <a:r>
              <a:rPr lang="en-US" dirty="0" smtClean="0"/>
              <a:t>Not for clinical use</a:t>
            </a:r>
          </a:p>
          <a:p>
            <a:pPr lvl="1"/>
            <a:r>
              <a:rPr lang="en-US" dirty="0" smtClean="0"/>
              <a:t>Linkage studies to determine inheritance patterns.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Chronic antibiotics – given repeated staph infections</a:t>
            </a:r>
          </a:p>
          <a:p>
            <a:pPr lvl="1"/>
            <a:r>
              <a:rPr lang="en-US" dirty="0" smtClean="0"/>
              <a:t>Diagnosis should ideally be made in childhood to prevent </a:t>
            </a:r>
            <a:r>
              <a:rPr lang="en-US" dirty="0" err="1" smtClean="0"/>
              <a:t>pneumatocele</a:t>
            </a:r>
            <a:r>
              <a:rPr lang="en-US" dirty="0" smtClean="0"/>
              <a:t> formation</a:t>
            </a:r>
          </a:p>
          <a:p>
            <a:r>
              <a:rPr lang="en-US" dirty="0" smtClean="0"/>
              <a:t>Good skin care</a:t>
            </a:r>
          </a:p>
          <a:p>
            <a:pPr lvl="1"/>
            <a:r>
              <a:rPr lang="en-US" dirty="0" smtClean="0"/>
              <a:t>I&amp;D of abscesses</a:t>
            </a:r>
          </a:p>
          <a:p>
            <a:r>
              <a:rPr lang="en-US" dirty="0" err="1" smtClean="0"/>
              <a:t>Mucocutaneous</a:t>
            </a:r>
            <a:r>
              <a:rPr lang="en-US" dirty="0" smtClean="0"/>
              <a:t> candidiasis the most frequent co-infection.</a:t>
            </a:r>
          </a:p>
        </p:txBody>
      </p:sp>
    </p:spTree>
    <p:extLst>
      <p:ext uri="{BB962C8B-B14F-4D97-AF65-F5344CB8AC3E}">
        <p14:creationId xmlns:p14="http://schemas.microsoft.com/office/powerpoint/2010/main" val="3322652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</a:t>
            </a:r>
            <a:r>
              <a:rPr lang="en-US" dirty="0" err="1" smtClean="0"/>
              <a:t>pts</a:t>
            </a:r>
            <a:r>
              <a:rPr lang="en-US" dirty="0" smtClean="0"/>
              <a:t> are unaware of how sick they are</a:t>
            </a:r>
          </a:p>
          <a:p>
            <a:pPr lvl="1"/>
            <a:r>
              <a:rPr lang="en-US" dirty="0" smtClean="0"/>
              <a:t>Fever and other markers of inflammation may not be present.</a:t>
            </a:r>
          </a:p>
          <a:p>
            <a:r>
              <a:rPr lang="en-US" dirty="0" smtClean="0"/>
              <a:t>Empyema is frequently present and requires drainage.</a:t>
            </a:r>
          </a:p>
          <a:p>
            <a:r>
              <a:rPr lang="en-US" dirty="0" smtClean="0"/>
              <a:t>Pulmonary cavities are at high risk for co or super-infection.</a:t>
            </a:r>
          </a:p>
          <a:p>
            <a:pPr lvl="1"/>
            <a:r>
              <a:rPr lang="en-US" dirty="0" smtClean="0"/>
              <a:t>Extensive bronchiectasis.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70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Immunomodulators</a:t>
            </a:r>
            <a:r>
              <a:rPr lang="en-US" dirty="0" smtClean="0"/>
              <a:t> have been unsuccessful</a:t>
            </a:r>
          </a:p>
          <a:p>
            <a:pPr lvl="1"/>
            <a:r>
              <a:rPr lang="en-US" dirty="0" err="1" smtClean="0"/>
              <a:t>Levamisole</a:t>
            </a:r>
            <a:r>
              <a:rPr lang="en-US" dirty="0" smtClean="0"/>
              <a:t> – only RTC</a:t>
            </a:r>
          </a:p>
          <a:p>
            <a:r>
              <a:rPr lang="en-US" dirty="0" smtClean="0"/>
              <a:t>INF-µ -- was inconsistent in its effects on </a:t>
            </a:r>
            <a:r>
              <a:rPr lang="en-US" dirty="0" err="1" smtClean="0"/>
              <a:t>IgE</a:t>
            </a:r>
            <a:r>
              <a:rPr lang="en-US" dirty="0" smtClean="0"/>
              <a:t> levels and infections.</a:t>
            </a:r>
          </a:p>
          <a:p>
            <a:r>
              <a:rPr lang="en-US" dirty="0" smtClean="0"/>
              <a:t>Cyclosporine A – used successfully in Israel but results not officially published.</a:t>
            </a:r>
          </a:p>
          <a:p>
            <a:r>
              <a:rPr lang="en-US" dirty="0" smtClean="0"/>
              <a:t>IVIG – reasonable option given that encapsulated organisms are most often at fault.</a:t>
            </a:r>
          </a:p>
        </p:txBody>
      </p:sp>
    </p:spTree>
    <p:extLst>
      <p:ext uri="{BB962C8B-B14F-4D97-AF65-F5344CB8AC3E}">
        <p14:creationId xmlns:p14="http://schemas.microsoft.com/office/powerpoint/2010/main" val="3954519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Grimbacher</a:t>
            </a:r>
            <a:r>
              <a:rPr lang="en-US" sz="1800" dirty="0" smtClean="0"/>
              <a:t> </a:t>
            </a:r>
            <a:r>
              <a:rPr lang="en-US" sz="1800" dirty="0" err="1" smtClean="0"/>
              <a:t>Bodo</a:t>
            </a:r>
            <a:r>
              <a:rPr lang="en-US" sz="1800" dirty="0" smtClean="0"/>
              <a:t>, Steven M Holland, Puck Jennifer, Hyper-</a:t>
            </a:r>
            <a:r>
              <a:rPr lang="en-US" sz="1800" dirty="0" err="1" smtClean="0"/>
              <a:t>IgE</a:t>
            </a:r>
            <a:r>
              <a:rPr lang="en-US" sz="1800" dirty="0" smtClean="0"/>
              <a:t> syndromes.  Immunological Reviews 2005. </a:t>
            </a:r>
            <a:r>
              <a:rPr lang="en-US" sz="1800" dirty="0" err="1" smtClean="0"/>
              <a:t>Vol</a:t>
            </a:r>
            <a:r>
              <a:rPr lang="en-US" sz="1800" dirty="0" smtClean="0"/>
              <a:t> 203: 244-250</a:t>
            </a:r>
          </a:p>
          <a:p>
            <a:r>
              <a:rPr lang="x-none" sz="1800">
                <a:hlinkClick r:id="rId2"/>
              </a:rPr>
              <a:t>http</a:t>
            </a:r>
            <a:r>
              <a:rPr lang="x-none" sz="1800">
                <a:hlinkClick r:id="rId2"/>
              </a:rPr>
              <a:t>://</a:t>
            </a:r>
            <a:r>
              <a:rPr lang="x-none" sz="1800" smtClean="0">
                <a:hlinkClick r:id="rId2"/>
              </a:rPr>
              <a:t>www.clinlabnavigator.com/Test-Interpretations/immunoglobulin-e-ige.html</a:t>
            </a:r>
            <a:endParaRPr lang="en-US" sz="1800" dirty="0" smtClean="0"/>
          </a:p>
          <a:p>
            <a:r>
              <a:rPr lang="en-US" sz="1800" dirty="0" smtClean="0"/>
              <a:t>Para FM – Extreme increase of total </a:t>
            </a:r>
            <a:r>
              <a:rPr lang="en-US" sz="1800" dirty="0" err="1" smtClean="0"/>
              <a:t>IgE</a:t>
            </a:r>
            <a:r>
              <a:rPr lang="en-US" sz="1800" dirty="0" smtClean="0"/>
              <a:t> with Eosinophilia, case report; </a:t>
            </a:r>
            <a:r>
              <a:rPr lang="en-US" sz="1800" dirty="0" err="1" smtClean="0"/>
              <a:t>Allergol</a:t>
            </a:r>
            <a:r>
              <a:rPr lang="en-US" sz="1800" dirty="0" smtClean="0"/>
              <a:t> </a:t>
            </a:r>
            <a:r>
              <a:rPr lang="en-US" sz="1800" dirty="0" err="1" smtClean="0"/>
              <a:t>Immunol</a:t>
            </a:r>
            <a:r>
              <a:rPr lang="en-US" sz="1800" dirty="0" smtClean="0"/>
              <a:t> </a:t>
            </a:r>
            <a:r>
              <a:rPr lang="en-US" sz="1800" dirty="0" err="1" smtClean="0"/>
              <a:t>Clin</a:t>
            </a:r>
            <a:r>
              <a:rPr lang="en-US" sz="1800" dirty="0" smtClean="0"/>
              <a:t> 2000;15:194-197.</a:t>
            </a:r>
            <a:endParaRPr lang="x-none" sz="180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2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of 5 classes of antibodies (</a:t>
            </a:r>
            <a:r>
              <a:rPr lang="en-US" dirty="0" err="1" smtClean="0"/>
              <a:t>IgG</a:t>
            </a:r>
            <a:r>
              <a:rPr lang="en-US" dirty="0" smtClean="0"/>
              <a:t>, </a:t>
            </a:r>
            <a:r>
              <a:rPr lang="en-US" dirty="0" err="1" smtClean="0"/>
              <a:t>IgM</a:t>
            </a:r>
            <a:r>
              <a:rPr lang="en-US" dirty="0" smtClean="0"/>
              <a:t>, IgA, </a:t>
            </a:r>
            <a:r>
              <a:rPr lang="en-US" dirty="0" err="1" smtClean="0"/>
              <a:t>IgD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IgE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0.002% of serum antibodies</a:t>
            </a:r>
          </a:p>
          <a:p>
            <a:r>
              <a:rPr lang="en-US" dirty="0" smtClean="0"/>
              <a:t>Half-life = 2 days</a:t>
            </a:r>
          </a:p>
          <a:p>
            <a:r>
              <a:rPr lang="en-US" dirty="0" smtClean="0"/>
              <a:t>Fc portion binds to mast cells and basophils where is mediates many allergic reactions.</a:t>
            </a:r>
          </a:p>
          <a:p>
            <a:r>
              <a:rPr lang="en-US" dirty="0" smtClean="0"/>
              <a:t>Fc portion binds to </a:t>
            </a:r>
            <a:r>
              <a:rPr lang="en-US" dirty="0" err="1" smtClean="0"/>
              <a:t>Eosinophils</a:t>
            </a:r>
            <a:r>
              <a:rPr lang="en-US" dirty="0" smtClean="0"/>
              <a:t> enabling opsonization against parasitic infections.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IgE</a:t>
            </a:r>
            <a:r>
              <a:rPr lang="en-US" dirty="0" smtClean="0"/>
              <a:t> in Parasitic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85" y="2047872"/>
            <a:ext cx="4590229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7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of </a:t>
            </a:r>
            <a:r>
              <a:rPr lang="en-US" dirty="0" err="1" smtClean="0"/>
              <a:t>IgE</a:t>
            </a:r>
            <a:r>
              <a:rPr lang="en-US" dirty="0" smtClean="0"/>
              <a:t> in 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746" y="1981200"/>
            <a:ext cx="3509962" cy="350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9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Elevated </a:t>
            </a:r>
            <a:r>
              <a:rPr lang="en-US" dirty="0" err="1" smtClean="0"/>
              <a:t>IgE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54713"/>
              </p:ext>
            </p:extLst>
          </p:nvPr>
        </p:nvGraphicFramePr>
        <p:xfrm>
          <a:off x="571500" y="1371600"/>
          <a:ext cx="8001000" cy="509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1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Most common Examples</a:t>
                      </a:r>
                      <a:endParaRPr lang="en-US" sz="1600" dirty="0"/>
                    </a:p>
                  </a:txBody>
                  <a:tcPr/>
                </a:tc>
              </a:tr>
              <a:tr h="10027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Allergic</a:t>
                      </a:r>
                      <a:r>
                        <a:rPr lang="en-US" sz="1600" baseline="0" dirty="0" smtClean="0"/>
                        <a:t> Disease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Eczema,</a:t>
                      </a:r>
                      <a:r>
                        <a:rPr lang="en-US" sz="1600" baseline="0" dirty="0" smtClean="0"/>
                        <a:t> Rhinitis, Asthma, Drug Allergies, </a:t>
                      </a:r>
                      <a:r>
                        <a:rPr lang="en-US" sz="1600" baseline="0" dirty="0" err="1" smtClean="0"/>
                        <a:t>Urticaria</a:t>
                      </a:r>
                      <a:r>
                        <a:rPr lang="en-US" sz="1600" baseline="0" dirty="0" smtClean="0"/>
                        <a:t>, Extrinsic </a:t>
                      </a:r>
                      <a:r>
                        <a:rPr lang="en-US" sz="1600" baseline="0" dirty="0" err="1" smtClean="0"/>
                        <a:t>Alveolitis</a:t>
                      </a:r>
                      <a:r>
                        <a:rPr lang="en-US" sz="1600" baseline="0" dirty="0" smtClean="0"/>
                        <a:t>, ABPA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Cestodes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Echinococcus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granulosus</a:t>
                      </a:r>
                      <a:r>
                        <a:rPr lang="en-US" sz="1600" baseline="0" dirty="0" smtClean="0"/>
                        <a:t> &amp; </a:t>
                      </a:r>
                      <a:r>
                        <a:rPr lang="en-US" sz="1600" baseline="0" dirty="0" err="1" smtClean="0"/>
                        <a:t>multicularis</a:t>
                      </a:r>
                      <a:endParaRPr lang="en-US" sz="1600" dirty="0"/>
                    </a:p>
                  </a:txBody>
                  <a:tcPr/>
                </a:tc>
              </a:tr>
              <a:tr h="53996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Trematodes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Schistosoma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mansoni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japonicum</a:t>
                      </a:r>
                      <a:r>
                        <a:rPr lang="en-US" sz="1600" baseline="0" dirty="0" smtClean="0"/>
                        <a:t> &amp; </a:t>
                      </a:r>
                      <a:r>
                        <a:rPr lang="en-US" sz="1600" baseline="0" dirty="0" err="1" smtClean="0"/>
                        <a:t>haematobium</a:t>
                      </a:r>
                      <a:endParaRPr lang="en-US" sz="1600" dirty="0"/>
                    </a:p>
                  </a:txBody>
                  <a:tcPr/>
                </a:tc>
              </a:tr>
              <a:tr h="7713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Nematodes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Ascaris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Ancylostoma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Capillari</a:t>
                      </a:r>
                      <a:r>
                        <a:rPr lang="en-US" sz="1600" baseline="0" dirty="0" err="1" smtClean="0"/>
                        <a:t>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phillinpinesis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Toxocara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cani</a:t>
                      </a:r>
                      <a:r>
                        <a:rPr lang="en-US" sz="1600" baseline="0" dirty="0" smtClean="0"/>
                        <a:t> &amp; </a:t>
                      </a:r>
                      <a:r>
                        <a:rPr lang="en-US" sz="1600" baseline="0" dirty="0" err="1" smtClean="0"/>
                        <a:t>cati</a:t>
                      </a:r>
                      <a:endParaRPr lang="en-US" sz="1600" baseline="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1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Monoclonal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Gammopathy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IgE</a:t>
                      </a:r>
                      <a:r>
                        <a:rPr lang="en-US" sz="1600" dirty="0" smtClean="0"/>
                        <a:t> monoclonal </a:t>
                      </a:r>
                      <a:r>
                        <a:rPr lang="en-US" sz="1600" dirty="0" err="1" smtClean="0"/>
                        <a:t>gammopathy</a:t>
                      </a:r>
                      <a:endParaRPr lang="en-US" sz="1600" dirty="0"/>
                    </a:p>
                  </a:txBody>
                  <a:tcPr/>
                </a:tc>
              </a:tr>
              <a:tr h="7713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Immune</a:t>
                      </a:r>
                      <a:r>
                        <a:rPr lang="en-US" sz="1600" baseline="0" dirty="0" smtClean="0"/>
                        <a:t> deficiency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Hyper-</a:t>
                      </a:r>
                      <a:r>
                        <a:rPr lang="en-US" sz="1600" dirty="0" err="1" smtClean="0"/>
                        <a:t>IgE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Wiskott</a:t>
                      </a:r>
                      <a:r>
                        <a:rPr lang="en-US" sz="1600" dirty="0" smtClean="0"/>
                        <a:t>-Aldrich, </a:t>
                      </a:r>
                      <a:r>
                        <a:rPr lang="en-US" sz="1600" dirty="0" err="1" smtClean="0"/>
                        <a:t>DiGeorge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Nezelof</a:t>
                      </a:r>
                      <a:r>
                        <a:rPr lang="en-US" sz="1600" baseline="0" dirty="0" smtClean="0"/>
                        <a:t>, Graft </a:t>
                      </a:r>
                      <a:r>
                        <a:rPr lang="en-US" sz="1600" baseline="0" dirty="0" err="1" smtClean="0"/>
                        <a:t>vs</a:t>
                      </a:r>
                      <a:r>
                        <a:rPr lang="en-US" sz="1600" baseline="0" dirty="0" smtClean="0"/>
                        <a:t> Host, HIV</a:t>
                      </a:r>
                      <a:endParaRPr lang="en-US" sz="1600" dirty="0"/>
                    </a:p>
                  </a:txBody>
                  <a:tcPr/>
                </a:tc>
              </a:tr>
              <a:tr h="31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Inflammatory Diseases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Kawasaki,</a:t>
                      </a:r>
                      <a:r>
                        <a:rPr lang="en-US" sz="1600" baseline="0" dirty="0" smtClean="0"/>
                        <a:t> PAN, CF</a:t>
                      </a:r>
                      <a:endParaRPr lang="en-US" sz="1600" dirty="0"/>
                    </a:p>
                  </a:txBody>
                  <a:tcPr/>
                </a:tc>
              </a:tr>
              <a:tr h="1249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Infectious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Leprosy, </a:t>
                      </a:r>
                      <a:r>
                        <a:rPr lang="en-US" sz="1600" dirty="0" err="1" smtClean="0"/>
                        <a:t>Aspergilloma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Coccidiomycosis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3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Hyper </a:t>
            </a:r>
            <a:r>
              <a:rPr lang="en-US" dirty="0" err="1" smtClean="0"/>
              <a:t>IgE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common cause of elevated </a:t>
            </a:r>
            <a:r>
              <a:rPr lang="en-US" dirty="0" err="1" smtClean="0"/>
              <a:t>IgE</a:t>
            </a:r>
            <a:endParaRPr lang="en-US" dirty="0" smtClean="0"/>
          </a:p>
          <a:p>
            <a:pPr lvl="1"/>
            <a:r>
              <a:rPr lang="en-US" dirty="0" smtClean="0"/>
              <a:t>Western countries – allergies</a:t>
            </a:r>
          </a:p>
          <a:p>
            <a:pPr lvl="1"/>
            <a:r>
              <a:rPr lang="en-US" dirty="0" smtClean="0"/>
              <a:t>Third world – parasitic infections.</a:t>
            </a:r>
          </a:p>
          <a:p>
            <a:r>
              <a:rPr lang="en-US" dirty="0" smtClean="0"/>
              <a:t>Extreme levels (800 – 25,000IU/ml)</a:t>
            </a:r>
          </a:p>
          <a:p>
            <a:pPr lvl="1"/>
            <a:r>
              <a:rPr lang="en-US" dirty="0" smtClean="0"/>
              <a:t>Severe atopic dermatitis</a:t>
            </a:r>
          </a:p>
          <a:p>
            <a:pPr lvl="1"/>
            <a:r>
              <a:rPr lang="en-US" dirty="0" smtClean="0"/>
              <a:t>ABPA</a:t>
            </a:r>
          </a:p>
          <a:p>
            <a:pPr lvl="1"/>
            <a:r>
              <a:rPr lang="en-US" dirty="0" smtClean="0"/>
              <a:t>Parasitic infections</a:t>
            </a:r>
          </a:p>
          <a:p>
            <a:pPr lvl="1"/>
            <a:r>
              <a:rPr lang="en-US" dirty="0" err="1" smtClean="0"/>
              <a:t>IgE</a:t>
            </a:r>
            <a:r>
              <a:rPr lang="en-US" dirty="0" smtClean="0"/>
              <a:t> myeloma</a:t>
            </a:r>
          </a:p>
          <a:p>
            <a:pPr lvl="1"/>
            <a:r>
              <a:rPr lang="en-US" dirty="0" smtClean="0"/>
              <a:t>Buckley Syndrome (Job’s Syndrome or Hyper </a:t>
            </a:r>
            <a:r>
              <a:rPr lang="en-US" dirty="0" err="1" smtClean="0"/>
              <a:t>IgE</a:t>
            </a:r>
            <a:r>
              <a:rPr lang="en-US" dirty="0" smtClean="0"/>
              <a:t> syndrome)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in 1966 by Davis Schaller	</a:t>
            </a:r>
          </a:p>
          <a:p>
            <a:pPr lvl="1"/>
            <a:r>
              <a:rPr lang="en-US" dirty="0" smtClean="0"/>
              <a:t>Two girls w/ red hair, chronic dermatitis and recurrent staphylococcus abscesses</a:t>
            </a:r>
          </a:p>
          <a:p>
            <a:r>
              <a:rPr lang="en-US" dirty="0" smtClean="0"/>
              <a:t>Disease was named after the Biblical Job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 </a:t>
            </a:r>
            <a:r>
              <a:rPr lang="en-US" dirty="0" err="1" smtClean="0"/>
              <a:t>IgE</a:t>
            </a:r>
            <a:r>
              <a:rPr lang="en-US" dirty="0" smtClean="0"/>
              <a:t> Syndrome (HIES)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Autosomal dominant or recessive</a:t>
            </a:r>
          </a:p>
          <a:p>
            <a:pPr lvl="1"/>
            <a:r>
              <a:rPr lang="en-US" dirty="0" smtClean="0"/>
              <a:t>Dominant – </a:t>
            </a:r>
            <a:r>
              <a:rPr lang="en-US" dirty="0" err="1" smtClean="0"/>
              <a:t>pts</a:t>
            </a:r>
            <a:r>
              <a:rPr lang="en-US" dirty="0" smtClean="0"/>
              <a:t> fail to lose primary teeth so can have two sets of teeth simultaneously</a:t>
            </a:r>
          </a:p>
          <a:p>
            <a:pPr lvl="1"/>
            <a:r>
              <a:rPr lang="en-US" dirty="0" smtClean="0"/>
              <a:t>Recessive – severe viral infections and neurologic </a:t>
            </a:r>
            <a:r>
              <a:rPr lang="en-US" dirty="0" err="1" smtClean="0"/>
              <a:t>sequelae</a:t>
            </a:r>
            <a:r>
              <a:rPr lang="en-US" dirty="0" smtClean="0"/>
              <a:t>, often fatal in childhood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Frequent Staphylococcal skin infections</a:t>
            </a:r>
          </a:p>
          <a:p>
            <a:pPr lvl="1"/>
            <a:r>
              <a:rPr lang="en-US" dirty="0" smtClean="0"/>
              <a:t>Eczema-like skin rash</a:t>
            </a:r>
          </a:p>
          <a:p>
            <a:pPr lvl="1"/>
            <a:r>
              <a:rPr lang="en-US" dirty="0" smtClean="0"/>
              <a:t>Severe lung infections – </a:t>
            </a:r>
            <a:r>
              <a:rPr lang="en-US" dirty="0" err="1" smtClean="0"/>
              <a:t>pneumatoceles</a:t>
            </a:r>
            <a:endParaRPr lang="en-US" dirty="0" smtClean="0"/>
          </a:p>
          <a:p>
            <a:pPr lvl="1"/>
            <a:r>
              <a:rPr lang="en-US" dirty="0" smtClean="0"/>
              <a:t>Very high levels of </a:t>
            </a:r>
            <a:r>
              <a:rPr lang="en-US" dirty="0" err="1" smtClean="0"/>
              <a:t>IgE</a:t>
            </a:r>
            <a:r>
              <a:rPr lang="en-US" dirty="0" smtClean="0"/>
              <a:t> (&gt;2000 IU/ml)</a:t>
            </a:r>
          </a:p>
        </p:txBody>
      </p:sp>
    </p:spTree>
    <p:extLst>
      <p:ext uri="{BB962C8B-B14F-4D97-AF65-F5344CB8AC3E}">
        <p14:creationId xmlns:p14="http://schemas.microsoft.com/office/powerpoint/2010/main" val="39778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 neutrophil </a:t>
            </a:r>
            <a:r>
              <a:rPr lang="en-US" dirty="0" err="1" smtClean="0"/>
              <a:t>chemotaxis</a:t>
            </a:r>
            <a:r>
              <a:rPr lang="en-US" dirty="0" smtClean="0"/>
              <a:t> (↓</a:t>
            </a:r>
            <a:r>
              <a:rPr lang="en-US" dirty="0"/>
              <a:t> </a:t>
            </a:r>
            <a:r>
              <a:rPr lang="en-US" dirty="0" smtClean="0"/>
              <a:t>interferon µ) is postulated as cause of disease.</a:t>
            </a:r>
          </a:p>
          <a:p>
            <a:pPr lvl="1"/>
            <a:r>
              <a:rPr lang="en-US" dirty="0" smtClean="0"/>
              <a:t>This defect proved inconsistently present.</a:t>
            </a:r>
          </a:p>
          <a:p>
            <a:r>
              <a:rPr lang="en-US" dirty="0" err="1" smtClean="0"/>
              <a:t>IgE</a:t>
            </a:r>
            <a:r>
              <a:rPr lang="en-US" dirty="0" smtClean="0"/>
              <a:t> usually  &gt;10x normal</a:t>
            </a:r>
          </a:p>
          <a:p>
            <a:r>
              <a:rPr lang="en-US" dirty="0" smtClean="0"/>
              <a:t>↑ Eos are common in 90%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1268</TotalTime>
  <Words>495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IMMUNOGLOBULIN e </vt:lpstr>
      <vt:lpstr>Introduction</vt:lpstr>
      <vt:lpstr>IgE in Parasitic infections</vt:lpstr>
      <vt:lpstr>Activity of IgE in allergies</vt:lpstr>
      <vt:lpstr>Causes of Elevated IgE</vt:lpstr>
      <vt:lpstr>Causes of Hyper IgE</vt:lpstr>
      <vt:lpstr>HIES</vt:lpstr>
      <vt:lpstr>Hyper IgE Syndrome (HIES)</vt:lpstr>
      <vt:lpstr>Pathophysiology</vt:lpstr>
      <vt:lpstr>Diagnosis</vt:lpstr>
      <vt:lpstr>Treatment</vt:lpstr>
      <vt:lpstr>Treatment</vt:lpstr>
      <vt:lpstr>Treatment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IMMUNOGLOBULIN e</dc:title>
  <dc:creator>Epic</dc:creator>
  <cp:lastModifiedBy>Epic</cp:lastModifiedBy>
  <cp:revision>15</cp:revision>
  <dcterms:created xsi:type="dcterms:W3CDTF">2012-02-21T03:45:33Z</dcterms:created>
  <dcterms:modified xsi:type="dcterms:W3CDTF">2012-02-22T00:53:41Z</dcterms:modified>
</cp:coreProperties>
</file>